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8" r:id="rId4"/>
    <p:sldId id="289" r:id="rId5"/>
    <p:sldId id="258" r:id="rId6"/>
    <p:sldId id="260" r:id="rId7"/>
    <p:sldId id="259" r:id="rId8"/>
    <p:sldId id="261" r:id="rId9"/>
    <p:sldId id="262" r:id="rId10"/>
    <p:sldId id="264" r:id="rId11"/>
    <p:sldId id="274" r:id="rId12"/>
    <p:sldId id="298" r:id="rId13"/>
    <p:sldId id="275" r:id="rId14"/>
    <p:sldId id="276" r:id="rId15"/>
    <p:sldId id="265" r:id="rId16"/>
    <p:sldId id="266" r:id="rId17"/>
    <p:sldId id="267" r:id="rId18"/>
    <p:sldId id="268" r:id="rId19"/>
    <p:sldId id="269" r:id="rId20"/>
    <p:sldId id="295" r:id="rId21"/>
    <p:sldId id="273" r:id="rId22"/>
    <p:sldId id="277" r:id="rId23"/>
    <p:sldId id="278" r:id="rId24"/>
    <p:sldId id="279" r:id="rId25"/>
    <p:sldId id="296" r:id="rId26"/>
    <p:sldId id="297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71" r:id="rId35"/>
    <p:sldId id="272" r:id="rId36"/>
    <p:sldId id="291" r:id="rId37"/>
    <p:sldId id="292" r:id="rId38"/>
    <p:sldId id="293" r:id="rId39"/>
    <p:sldId id="294" r:id="rId40"/>
    <p:sldId id="299" r:id="rId41"/>
    <p:sldId id="300" r:id="rId42"/>
    <p:sldId id="29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005080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Diagnostik der Prostata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Pincushion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Target</a:t>
            </a:r>
            <a:endParaRPr lang="de-CH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6639">
            <a:off x="7044134" y="3997709"/>
            <a:ext cx="1254891" cy="11206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951" y="4604365"/>
            <a:ext cx="1763241" cy="10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8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PCA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smtClean="0"/>
              <a:t>80% MULTIFOKAL</a:t>
            </a:r>
          </a:p>
          <a:p>
            <a:r>
              <a:rPr lang="de-CH" sz="2400" dirty="0" smtClean="0"/>
              <a:t>LETAL METASTASIERUNG GEHT IN ~90% VON INDEX-LÄSION</a:t>
            </a:r>
          </a:p>
          <a:p>
            <a:pPr lvl="1"/>
            <a:r>
              <a:rPr lang="de-CH" sz="2200" dirty="0" smtClean="0"/>
              <a:t>GRÖSSES VOLUMEN UND HÖCHSTEN GLEASON-SCORE</a:t>
            </a:r>
          </a:p>
          <a:p>
            <a:r>
              <a:rPr lang="de-CH" sz="2400" dirty="0" smtClean="0"/>
              <a:t>MULTIPARAMETRISCHE MRT DEDETIERT DIE INDEX-LÄSION</a:t>
            </a:r>
          </a:p>
          <a:p>
            <a:endParaRPr lang="de-CH" dirty="0" smtClean="0"/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14041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SYSTEMATISCHE TRUS-</a:t>
            </a:r>
            <a:r>
              <a:rPr lang="de-DE" dirty="0" err="1" smtClean="0"/>
              <a:t>Bx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5025" y="2209092"/>
            <a:ext cx="3733864" cy="2893260"/>
          </a:xfrm>
        </p:spPr>
        <p:txBody>
          <a:bodyPr/>
          <a:lstStyle/>
          <a:p>
            <a:r>
              <a:rPr lang="de-DE" dirty="0" smtClean="0"/>
              <a:t>STANDARD</a:t>
            </a:r>
            <a:endParaRPr lang="de-DE" dirty="0" smtClean="0"/>
          </a:p>
          <a:p>
            <a:r>
              <a:rPr lang="de-DE" dirty="0" smtClean="0"/>
              <a:t>10 BIS 12 STANZBIOPSIEN</a:t>
            </a:r>
          </a:p>
          <a:p>
            <a:r>
              <a:rPr lang="de-DE" dirty="0" smtClean="0"/>
              <a:t>SENSIVITÄT 40%</a:t>
            </a:r>
          </a:p>
          <a:p>
            <a:r>
              <a:rPr lang="de-DE" dirty="0" smtClean="0"/>
              <a:t>SPEZIFITÄT 80%</a:t>
            </a:r>
          </a:p>
          <a:p>
            <a:r>
              <a:rPr lang="de-DE" dirty="0" smtClean="0"/>
              <a:t>FLASCH NEGATIV 30-35%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447" y="1392452"/>
            <a:ext cx="3812536" cy="265833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2" y="3655722"/>
            <a:ext cx="3478956" cy="24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37" y="1732216"/>
            <a:ext cx="5444872" cy="34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5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781" y="1429467"/>
            <a:ext cx="3323324" cy="29484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TRANSPERINEAL GRID BIOPSY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234498" cy="1398942"/>
          </a:xfrm>
        </p:spPr>
        <p:txBody>
          <a:bodyPr>
            <a:normAutofit/>
          </a:bodyPr>
          <a:lstStyle/>
          <a:p>
            <a:r>
              <a:rPr lang="de-DE" dirty="0" smtClean="0"/>
              <a:t>36-60 STANZEN</a:t>
            </a:r>
          </a:p>
          <a:p>
            <a:r>
              <a:rPr lang="de-DE" dirty="0" smtClean="0"/>
              <a:t>MIN 5 MM ABSTAND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64508" y="6377940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DK-TECHNOLOGIE GMBH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57" y="2590136"/>
            <a:ext cx="2830180" cy="26441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739" y="3912206"/>
            <a:ext cx="2969133" cy="23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556639">
            <a:off x="2949644" y="1098869"/>
            <a:ext cx="5337106" cy="47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PI-RADS V2 ACR</a:t>
            </a:r>
            <a:br>
              <a:rPr lang="de-CH" dirty="0" smtClean="0"/>
            </a:br>
            <a:r>
              <a:rPr lang="de-CH" dirty="0" smtClean="0"/>
              <a:t>MULTIPARAMETRISCHE MRT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ABRUFBAR UNTER</a:t>
            </a:r>
          </a:p>
          <a:p>
            <a:pPr lvl="1"/>
            <a:r>
              <a:rPr lang="de-CH" dirty="0"/>
              <a:t>https://www.acr.org/Clinical-Resources/Reporting-and-Data-Systems/PI-RADS</a:t>
            </a:r>
          </a:p>
          <a:p>
            <a:r>
              <a:rPr lang="de-CH" dirty="0" smtClean="0"/>
              <a:t>MORPHOLOGIISCHE UND FUNKTIONELLE BILDDER</a:t>
            </a:r>
          </a:p>
          <a:p>
            <a:r>
              <a:rPr lang="de-CH" dirty="0" smtClean="0"/>
              <a:t>WAHRSCHEINLICHKEIT VORLIEGEN KLINISCH SIGNIFIKANTES PCA</a:t>
            </a:r>
          </a:p>
          <a:p>
            <a:r>
              <a:rPr lang="de-CH" dirty="0" smtClean="0"/>
              <a:t>SKALA 1 BIS 5: </a:t>
            </a:r>
            <a:r>
              <a:rPr lang="de-DE" dirty="0" smtClean="0"/>
              <a:t>das </a:t>
            </a:r>
            <a:r>
              <a:rPr lang="de-DE" dirty="0"/>
              <a:t>Vorliegen eines klinisch signifikanten Karzinoms ist </a:t>
            </a:r>
            <a:endParaRPr lang="de-CH" dirty="0" smtClean="0"/>
          </a:p>
          <a:p>
            <a:pPr marL="457200" lvl="1" indent="0">
              <a:buNone/>
            </a:pPr>
            <a:r>
              <a:rPr lang="de-DE" dirty="0"/>
              <a:t>PI-RADS </a:t>
            </a:r>
            <a:r>
              <a:rPr lang="de-DE" dirty="0" smtClean="0"/>
              <a:t>1</a:t>
            </a:r>
            <a:r>
              <a:rPr lang="de-DE" dirty="0"/>
              <a:t>: </a:t>
            </a:r>
            <a:r>
              <a:rPr lang="de-DE" dirty="0" smtClean="0"/>
              <a:t>sehr unwahrscheinlich</a:t>
            </a:r>
            <a:br>
              <a:rPr lang="de-DE" dirty="0" smtClean="0"/>
            </a:br>
            <a:r>
              <a:rPr lang="de-DE" dirty="0" smtClean="0"/>
              <a:t>PI-RADS 2</a:t>
            </a:r>
            <a:r>
              <a:rPr lang="de-DE" dirty="0"/>
              <a:t>: </a:t>
            </a:r>
            <a:r>
              <a:rPr lang="de-DE" dirty="0" smtClean="0"/>
              <a:t>unwahrscheinlich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PI-RADS 3</a:t>
            </a:r>
            <a:r>
              <a:rPr lang="de-DE" dirty="0"/>
              <a:t>: </a:t>
            </a:r>
            <a:r>
              <a:rPr lang="de-DE" dirty="0" err="1" smtClean="0"/>
              <a:t>fragwu</a:t>
            </a:r>
            <a:r>
              <a:rPr lang="de-DE" dirty="0" err="1"/>
              <a:t>̈rdig</a:t>
            </a:r>
            <a:r>
              <a:rPr lang="de-DE" dirty="0"/>
              <a:t> (unklarer Befund)</a:t>
            </a:r>
            <a:br>
              <a:rPr lang="de-DE" dirty="0"/>
            </a:br>
            <a:r>
              <a:rPr lang="de-DE" dirty="0" smtClean="0"/>
              <a:t>PI-RADS </a:t>
            </a:r>
            <a:r>
              <a:rPr lang="de-DE" dirty="0"/>
              <a:t>Score 4</a:t>
            </a:r>
            <a:r>
              <a:rPr lang="de-DE" dirty="0" smtClean="0"/>
              <a:t>: </a:t>
            </a:r>
            <a:r>
              <a:rPr lang="de-DE" dirty="0"/>
              <a:t>wahrscheinlich</a:t>
            </a:r>
            <a:br>
              <a:rPr lang="de-DE" dirty="0"/>
            </a:br>
            <a:r>
              <a:rPr lang="de-DE" dirty="0" smtClean="0"/>
              <a:t>PI-RADS </a:t>
            </a:r>
            <a:r>
              <a:rPr lang="de-DE" dirty="0"/>
              <a:t>Score 5: </a:t>
            </a:r>
            <a:r>
              <a:rPr lang="de-DE" dirty="0" smtClean="0"/>
              <a:t>sehr </a:t>
            </a:r>
            <a:r>
              <a:rPr lang="de-DE" dirty="0"/>
              <a:t>wahrscheinlich</a:t>
            </a:r>
            <a:endParaRPr lang="de-CH" dirty="0" smtClean="0"/>
          </a:p>
          <a:p>
            <a:pPr lvl="1"/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65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MP-MRT</a:t>
            </a:r>
            <a:br>
              <a:rPr lang="de-DE" dirty="0" smtClean="0"/>
            </a:br>
            <a:r>
              <a:rPr lang="de-DE" dirty="0" smtClean="0"/>
              <a:t>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T1 FSE, DWI B=500 BECKEN</a:t>
            </a:r>
          </a:p>
          <a:p>
            <a:r>
              <a:rPr lang="de-DE" dirty="0" smtClean="0"/>
              <a:t>T2 FSE</a:t>
            </a:r>
          </a:p>
          <a:p>
            <a:pPr lvl="1"/>
            <a:r>
              <a:rPr lang="de-DE" dirty="0" smtClean="0"/>
              <a:t>3 PLANAR</a:t>
            </a:r>
          </a:p>
          <a:p>
            <a:pPr lvl="1"/>
            <a:r>
              <a:rPr lang="de-DE" dirty="0" smtClean="0"/>
              <a:t>TRANSITIONALZONE (TZ) +++</a:t>
            </a:r>
          </a:p>
          <a:p>
            <a:r>
              <a:rPr lang="de-DE" dirty="0" smtClean="0"/>
              <a:t>DWI  UND ADC MAP</a:t>
            </a:r>
          </a:p>
          <a:p>
            <a:pPr lvl="1"/>
            <a:r>
              <a:rPr lang="de-DE" dirty="0" smtClean="0"/>
              <a:t>HOHE B-WERT &gt;1400: DIREKT ODER BERECHNET</a:t>
            </a:r>
          </a:p>
          <a:p>
            <a:pPr lvl="1"/>
            <a:r>
              <a:rPr lang="de-DE" dirty="0" smtClean="0"/>
              <a:t>PERIPHERE ZONE (PZ) +++</a:t>
            </a:r>
          </a:p>
          <a:p>
            <a:r>
              <a:rPr lang="de-DE" dirty="0" smtClean="0"/>
              <a:t>DYN KM-T1</a:t>
            </a:r>
          </a:p>
          <a:p>
            <a:pPr lvl="1"/>
            <a:r>
              <a:rPr lang="de-DE" dirty="0" smtClean="0"/>
              <a:t>POST-PROCESSING, ANSTIEG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44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MP-MRT AUSWERTUNG</a:t>
            </a:r>
            <a:br>
              <a:rPr lang="de-DE" dirty="0" smtClean="0"/>
            </a:br>
            <a:r>
              <a:rPr lang="de-DE" dirty="0" smtClean="0"/>
              <a:t>TRANSITIONAL-ZONE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5537"/>
          <a:stretch/>
        </p:blipFill>
        <p:spPr>
          <a:xfrm>
            <a:off x="1527289" y="1853248"/>
            <a:ext cx="7642365" cy="4598895"/>
          </a:xfrm>
        </p:spPr>
      </p:pic>
    </p:spTree>
    <p:extLst>
      <p:ext uri="{BB962C8B-B14F-4D97-AF65-F5344CB8AC3E}">
        <p14:creationId xmlns:p14="http://schemas.microsoft.com/office/powerpoint/2010/main" val="39222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MP-MRT AUSWERTUNG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PERIPHERE ZONE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6" b="5662"/>
          <a:stretch/>
        </p:blipFill>
        <p:spPr>
          <a:xfrm>
            <a:off x="1482058" y="1853248"/>
            <a:ext cx="7732827" cy="4628234"/>
          </a:xfrm>
        </p:spPr>
      </p:pic>
    </p:spTree>
    <p:extLst>
      <p:ext uri="{BB962C8B-B14F-4D97-AF65-F5344CB8AC3E}">
        <p14:creationId xmlns:p14="http://schemas.microsoft.com/office/powerpoint/2010/main" val="1394567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MP-MRT </a:t>
            </a:r>
            <a:br>
              <a:rPr lang="de-DE" dirty="0" smtClean="0"/>
            </a:br>
            <a:r>
              <a:rPr lang="de-DE" dirty="0" smtClean="0"/>
              <a:t>BEFUND PI-RADS V2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3" y="2052919"/>
            <a:ext cx="4127594" cy="1833282"/>
          </a:xfrm>
        </p:spPr>
        <p:txBody>
          <a:bodyPr/>
          <a:lstStyle/>
          <a:p>
            <a:r>
              <a:rPr lang="de-DE" dirty="0" smtClean="0"/>
              <a:t>BEFUND</a:t>
            </a:r>
          </a:p>
          <a:p>
            <a:r>
              <a:rPr lang="de-DE" dirty="0" smtClean="0"/>
              <a:t>EINZELNER LÄSIONEN</a:t>
            </a:r>
          </a:p>
          <a:p>
            <a:r>
              <a:rPr lang="de-DE" dirty="0" smtClean="0"/>
              <a:t>SEGMENTANTION</a:t>
            </a: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0" t="12612" r="27580" b="2457"/>
          <a:stretch/>
        </p:blipFill>
        <p:spPr>
          <a:xfrm>
            <a:off x="6299105" y="549448"/>
            <a:ext cx="3934107" cy="557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4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Übersicht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3200" dirty="0" smtClean="0"/>
              <a:t>Prostatakarzinom</a:t>
            </a:r>
          </a:p>
          <a:p>
            <a:r>
              <a:rPr lang="de-CH" sz="3200" dirty="0" smtClean="0"/>
              <a:t>Probleme Diagnostik</a:t>
            </a:r>
          </a:p>
          <a:p>
            <a:r>
              <a:rPr lang="de-CH" sz="3200" dirty="0" smtClean="0"/>
              <a:t>Multiparametrische MRT der Prostata</a:t>
            </a:r>
          </a:p>
          <a:p>
            <a:r>
              <a:rPr lang="de-CH" sz="3200" dirty="0" smtClean="0"/>
              <a:t>MR-geführte </a:t>
            </a:r>
            <a:r>
              <a:rPr lang="de-CH" sz="3200" dirty="0" smtClean="0"/>
              <a:t>Biopsie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628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440" y="1273207"/>
            <a:ext cx="8867775" cy="2133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407408" y="5574715"/>
            <a:ext cx="5943600" cy="277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http://www.thelancet.com/pdfs/journals/lancet/PIIS0140-6736(16)32401-1.pdf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540" y="3902211"/>
            <a:ext cx="15906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0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1949"/>
          </a:xfrm>
        </p:spPr>
        <p:txBody>
          <a:bodyPr/>
          <a:lstStyle/>
          <a:p>
            <a:r>
              <a:rPr lang="de-DE" dirty="0" smtClean="0"/>
              <a:t>PROMIS STUDIE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90134"/>
            <a:ext cx="8946541" cy="4758266"/>
          </a:xfrm>
        </p:spPr>
        <p:txBody>
          <a:bodyPr/>
          <a:lstStyle/>
          <a:p>
            <a:r>
              <a:rPr lang="de-DE" sz="2400" dirty="0" smtClean="0"/>
              <a:t>MULTIZENTRISCH, PROSPEKTIV</a:t>
            </a:r>
          </a:p>
          <a:p>
            <a:r>
              <a:rPr lang="de-DE" sz="2400" dirty="0" smtClean="0"/>
              <a:t>ZIEL: BEURTEILUNG MÖGLICHKEIT MP-MRT BEI </a:t>
            </a:r>
          </a:p>
          <a:p>
            <a:pPr lvl="1"/>
            <a:r>
              <a:rPr lang="de-DE" sz="2400" dirty="0" smtClean="0"/>
              <a:t>IDENTIFIKATION FÄLLE, BEI DENEN BIOPSIE UNNÖTIG</a:t>
            </a:r>
          </a:p>
          <a:p>
            <a:pPr lvl="1"/>
            <a:r>
              <a:rPr lang="de-DE" sz="2400" dirty="0" smtClean="0"/>
              <a:t>OVER-DIAGNOSIS VON KLINISCH NICHT SIGNIFIKANTEN PCA</a:t>
            </a:r>
          </a:p>
          <a:p>
            <a:pPr lvl="1"/>
            <a:r>
              <a:rPr lang="de-DE" sz="2400" dirty="0" smtClean="0"/>
              <a:t>VERBESSERUNG NACHWEIS SIGNIFIKATEN PCA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61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PROMIS </a:t>
            </a:r>
            <a:r>
              <a:rPr lang="de-DE" dirty="0"/>
              <a:t>STUDIE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smtClean="0"/>
              <a:t>KLINISCH V.A. PCA </a:t>
            </a:r>
          </a:p>
          <a:p>
            <a:pPr lvl="1"/>
            <a:r>
              <a:rPr lang="de-DE" sz="2200" dirty="0" smtClean="0"/>
              <a:t>DRU, PSA, FA, </a:t>
            </a:r>
          </a:p>
          <a:p>
            <a:r>
              <a:rPr lang="de-DE" sz="2400" dirty="0" smtClean="0"/>
              <a:t>PATIENTEN HATTEN KEINE BIOPSIE</a:t>
            </a:r>
            <a:endParaRPr lang="de-DE" sz="2400" dirty="0"/>
          </a:p>
          <a:p>
            <a:r>
              <a:rPr lang="de-DE" sz="2400" dirty="0" smtClean="0"/>
              <a:t>MP-MRT 1,5 T OHNE ENDOREKTALE SPULE</a:t>
            </a:r>
          </a:p>
          <a:p>
            <a:r>
              <a:rPr lang="de-DE" sz="2400" dirty="0" smtClean="0"/>
              <a:t>TPM-BIOPSIE </a:t>
            </a:r>
          </a:p>
          <a:p>
            <a:pPr lvl="1"/>
            <a:r>
              <a:rPr lang="de-DE" sz="2400" dirty="0" smtClean="0"/>
              <a:t>BIS 60 STANZEN IN 5 MM ABSTAND, ALS GOLD-STANDARD</a:t>
            </a:r>
          </a:p>
          <a:p>
            <a:r>
              <a:rPr lang="de-DE" sz="2400" dirty="0" smtClean="0"/>
              <a:t>TRUS-BIOPSIE</a:t>
            </a:r>
          </a:p>
          <a:p>
            <a:pPr lvl="1"/>
            <a:r>
              <a:rPr lang="de-DE" sz="2400" dirty="0" smtClean="0"/>
              <a:t>12 STANZEN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885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PROMIS STUDIE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KLINISCH SIGNIFIKATES PCA DEFINIERT</a:t>
            </a:r>
          </a:p>
          <a:p>
            <a:pPr lvl="1"/>
            <a:r>
              <a:rPr lang="de-DE" sz="2800" dirty="0" smtClean="0"/>
              <a:t>GLEASON &gt;= 4 + 3 OR TUMOR &gt;= 6 mm</a:t>
            </a:r>
          </a:p>
          <a:p>
            <a:endParaRPr lang="de-DE" sz="2800" dirty="0"/>
          </a:p>
          <a:p>
            <a:r>
              <a:rPr lang="de-DE" sz="2800" dirty="0" smtClean="0"/>
              <a:t>MP-MRT INTERPRETATION BLINDED</a:t>
            </a:r>
          </a:p>
          <a:p>
            <a:r>
              <a:rPr lang="de-DE" sz="2800" dirty="0" smtClean="0"/>
              <a:t>TPM-</a:t>
            </a:r>
            <a:r>
              <a:rPr lang="de-DE" sz="2800" dirty="0" err="1" smtClean="0"/>
              <a:t>Bx</a:t>
            </a:r>
            <a:r>
              <a:rPr lang="de-DE" sz="2800" dirty="0" smtClean="0"/>
              <a:t> UND TRUS-</a:t>
            </a:r>
            <a:r>
              <a:rPr lang="de-DE" sz="2800" dirty="0" err="1" smtClean="0"/>
              <a:t>Bx</a:t>
            </a:r>
            <a:r>
              <a:rPr lang="de-DE" sz="2800" dirty="0" smtClean="0"/>
              <a:t> UNTERSCHIEDLICHEN ZENTERN MIT URO-PATHOLOGISTEN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22023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PROMIS STUDIE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N = 740, MÄNNLICH</a:t>
            </a:r>
          </a:p>
          <a:p>
            <a:r>
              <a:rPr lang="de-DE" sz="2800" dirty="0" smtClean="0"/>
              <a:t>MP-MRT N = 723</a:t>
            </a:r>
          </a:p>
          <a:p>
            <a:r>
              <a:rPr lang="de-DE" sz="2800" dirty="0" smtClean="0"/>
              <a:t>BIOPSIE DURCHGEFÜHRT BEI N = 576</a:t>
            </a:r>
          </a:p>
          <a:p>
            <a:r>
              <a:rPr lang="de-DE" sz="2800" dirty="0" smtClean="0"/>
              <a:t>N = 576 MÄNNER : MP-MRT, TRUS- UND TPM-BX,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0098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PROMIS STUDIE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3" t="3364" r="1036" b="20058"/>
          <a:stretch/>
        </p:blipFill>
        <p:spPr>
          <a:xfrm>
            <a:off x="1407408" y="1152983"/>
            <a:ext cx="7882128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0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PROMIS STUDIE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9" y="2340864"/>
            <a:ext cx="7499705" cy="30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56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PROMIS </a:t>
            </a:r>
            <a:r>
              <a:rPr lang="de-DE" dirty="0"/>
              <a:t>STUDIE</a:t>
            </a:r>
            <a:br>
              <a:rPr lang="de-DE" dirty="0"/>
            </a:br>
            <a:r>
              <a:rPr lang="de-DE" dirty="0" smtClean="0"/>
              <a:t>RESULTATE MR-MRT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907088" cy="1875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SENSITIVITÄT 93%</a:t>
            </a:r>
          </a:p>
          <a:p>
            <a:pPr marL="0" indent="0">
              <a:buNone/>
            </a:pPr>
            <a:r>
              <a:rPr lang="de-DE" sz="2400" dirty="0" smtClean="0"/>
              <a:t>NEG. PRÄDIKTIVER WERT 89%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42"/>
          <a:stretch/>
        </p:blipFill>
        <p:spPr>
          <a:xfrm>
            <a:off x="2166225" y="3211516"/>
            <a:ext cx="9684399" cy="30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0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PROMIS STUDIE</a:t>
            </a:r>
            <a:br>
              <a:rPr lang="de-DE" dirty="0"/>
            </a:br>
            <a:r>
              <a:rPr lang="de-DE" dirty="0" smtClean="0"/>
              <a:t>MR-MRT VS. TPM-/TRUS-</a:t>
            </a:r>
            <a:r>
              <a:rPr lang="de-DE" dirty="0" err="1" smtClean="0"/>
              <a:t>bX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"/>
          <a:stretch/>
        </p:blipFill>
        <p:spPr>
          <a:xfrm>
            <a:off x="864382" y="2706624"/>
            <a:ext cx="1029074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0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PROMIS STUDIE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HOHE SENSITIVITÄT UND DER HOHE NEGATIVE PREDIKTIVE WERT DER MP-MRT 1,5 T OHNE ENDOREKTALE SPULE GERECHTFERTIGEN DEN EINSATZ DIESER METHODE FÜR DIE ENTSCHEIDUNG, BEI WELCHEN MÄNNER EINE PRIMÄRE BIOPSIE VERMIEDEN WERDEN KANN.</a:t>
            </a:r>
          </a:p>
          <a:p>
            <a:endParaRPr lang="de-DE" dirty="0" smtClean="0"/>
          </a:p>
          <a:p>
            <a:r>
              <a:rPr lang="de-DE" dirty="0" smtClean="0"/>
              <a:t>DIE NIEDRIGE SPEZIFITÄT UND DER NIEDRIGE PREDITIVE INDIZIERT EINE BIOPSIY BEI MÄNNERN MIT SUSPEKTEM MP-MRT-BEFUND. </a:t>
            </a:r>
          </a:p>
        </p:txBody>
      </p:sp>
    </p:spTree>
    <p:extLst>
      <p:ext uri="{BB962C8B-B14F-4D97-AF65-F5344CB8AC3E}">
        <p14:creationId xmlns:p14="http://schemas.microsoft.com/office/powerpoint/2010/main" val="364973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PROSTATAKARZINOM (PCA)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46111" y="1089521"/>
            <a:ext cx="563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ECIS - European Cancer Information </a:t>
            </a:r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System 2018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905" y="1654975"/>
            <a:ext cx="7198890" cy="48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55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MP-MRT ACTIVE SURVEILLANCE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3" y="2052918"/>
            <a:ext cx="8445422" cy="2099357"/>
          </a:xfrm>
        </p:spPr>
        <p:txBody>
          <a:bodyPr>
            <a:normAutofit/>
          </a:bodyPr>
          <a:lstStyle/>
          <a:p>
            <a:r>
              <a:rPr lang="de-DE" sz="2400" dirty="0" smtClean="0"/>
              <a:t>FEHLEN EINER TUMORSUSPEKTEN LÄSION IN MP-MRT HAT EINEN NEGATIVEN PREDIKTIVEN WERT VON 96% FÜR PRESENZ VON HOCHGRADIGEN TUMOREN BEI PATIENEN UNTER ACTIVE SURVEILLANCE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7315201" y="5651292"/>
            <a:ext cx="39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 UROLOGY 2012; 188: 1732-8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43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LIMITATIONEN MP-MRT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2" cy="1874505"/>
          </a:xfrm>
        </p:spPr>
        <p:txBody>
          <a:bodyPr>
            <a:noAutofit/>
          </a:bodyPr>
          <a:lstStyle/>
          <a:p>
            <a:r>
              <a:rPr lang="de-DE" sz="2400" dirty="0" smtClean="0"/>
              <a:t>16 % DER KLINISCH SIGNIFIKANTEN PCA WERDEN NICHT ERKANNT</a:t>
            </a:r>
          </a:p>
          <a:p>
            <a:r>
              <a:rPr lang="de-DE" sz="2400" dirty="0" smtClean="0"/>
              <a:t>TUMORVOLUMEN WIRD ZWISCHEN 7-9 mm bzw. 30% UNTERSCHÄTZT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83590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INDIKATIONEN MP-MRT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PSA-ANSTIEG BEI NEG.ODER POS. TRUS-</a:t>
            </a:r>
            <a:r>
              <a:rPr lang="de-DE" sz="2400" dirty="0" err="1" smtClean="0"/>
              <a:t>Bx</a:t>
            </a:r>
            <a:endParaRPr lang="de-DE" sz="2400" dirty="0" smtClean="0"/>
          </a:p>
          <a:p>
            <a:r>
              <a:rPr lang="de-DE" sz="2400" dirty="0" smtClean="0"/>
              <a:t>POSITIVE DIGITALE REKTALE UNTERSUCHUNG UND NEG. TRUS-BX</a:t>
            </a:r>
          </a:p>
          <a:p>
            <a:r>
              <a:rPr lang="de-DE" sz="2400" dirty="0" smtClean="0"/>
              <a:t>LOKALES STAGING BEI POS. TRUS-</a:t>
            </a:r>
            <a:r>
              <a:rPr lang="de-DE" sz="2400" dirty="0" err="1" smtClean="0"/>
              <a:t>Bx</a:t>
            </a:r>
            <a:endParaRPr lang="de-DE" sz="2400" dirty="0" smtClean="0"/>
          </a:p>
          <a:p>
            <a:r>
              <a:rPr lang="de-DE" sz="2400" dirty="0" smtClean="0"/>
              <a:t>BIOCHEMISCHES REZIDIV VON PCA NACH TOTALER PROSTATEKTOMIE, BEURTEILUNG LOKALBEFUND</a:t>
            </a:r>
          </a:p>
          <a:p>
            <a:r>
              <a:rPr lang="de-DE" sz="2400" dirty="0" smtClean="0"/>
              <a:t>ACTIVE SURVEILLANCE</a:t>
            </a:r>
          </a:p>
        </p:txBody>
      </p:sp>
    </p:spTree>
    <p:extLst>
      <p:ext uri="{BB962C8B-B14F-4D97-AF65-F5344CB8AC3E}">
        <p14:creationId xmlns:p14="http://schemas.microsoft.com/office/powerpoint/2010/main" val="3109859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485" y="1157924"/>
            <a:ext cx="8689651" cy="49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55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TRUS FUSION MP-MRT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3417888" cy="4195481"/>
          </a:xfrm>
        </p:spPr>
        <p:txBody>
          <a:bodyPr/>
          <a:lstStyle/>
          <a:p>
            <a:r>
              <a:rPr lang="de-DE" dirty="0" smtClean="0"/>
              <a:t>BIOPSIE ERFOLGT NACH ERFOLGTER MRT</a:t>
            </a:r>
          </a:p>
          <a:p>
            <a:r>
              <a:rPr lang="de-DE" dirty="0" smtClean="0"/>
              <a:t>FUSION MRT-DATE WÄHREND US</a:t>
            </a:r>
          </a:p>
          <a:p>
            <a:r>
              <a:rPr lang="de-DE" dirty="0" smtClean="0"/>
              <a:t>TARGET WIRD ANGEZEIT UND KANN GEZIELT WERDEN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00" y="1364657"/>
            <a:ext cx="6018034" cy="450600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53328" y="6163056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chemeClr val="bg2">
                    <a:lumMod val="60000"/>
                    <a:lumOff val="40000"/>
                  </a:schemeClr>
                </a:solidFill>
                <a:hlinkClick r:id="rId3"/>
              </a:rPr>
              <a:t>Semin</a:t>
            </a:r>
            <a:r>
              <a:rPr lang="de-DE" sz="1200" dirty="0">
                <a:solidFill>
                  <a:schemeClr val="bg2">
                    <a:lumMod val="60000"/>
                    <a:lumOff val="40000"/>
                  </a:schemeClr>
                </a:solidFill>
                <a:hlinkClick r:id="rId3"/>
              </a:rPr>
              <a:t> Intervent </a:t>
            </a:r>
            <a:r>
              <a:rPr lang="de-DE" sz="1200" dirty="0" err="1">
                <a:solidFill>
                  <a:schemeClr val="bg2">
                    <a:lumMod val="60000"/>
                    <a:lumOff val="40000"/>
                  </a:schemeClr>
                </a:solidFill>
                <a:hlinkClick r:id="rId3"/>
              </a:rPr>
              <a:t>Radiol</a:t>
            </a:r>
            <a:r>
              <a:rPr lang="de-DE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2016 Sep; 33(3): 196–205. </a:t>
            </a:r>
          </a:p>
        </p:txBody>
      </p:sp>
    </p:spTree>
    <p:extLst>
      <p:ext uri="{BB962C8B-B14F-4D97-AF65-F5344CB8AC3E}">
        <p14:creationId xmlns:p14="http://schemas.microsoft.com/office/powerpoint/2010/main" val="1131850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MR-GUIDED BX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30" y="1853248"/>
            <a:ext cx="6703283" cy="44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96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MR-GUIDED BX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06" y="1362741"/>
            <a:ext cx="4537114" cy="276079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026" y="2520760"/>
            <a:ext cx="4371975" cy="28289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72" y="3590480"/>
            <a:ext cx="3759762" cy="2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04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PRostate</a:t>
            </a:r>
            <a:r>
              <a:rPr lang="en-US" sz="2800" b="1" dirty="0"/>
              <a:t> Evaluation for Clinically Important Disease: Sampling Using Image-guidance Or Not? (PRECISION)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414" y="1999552"/>
            <a:ext cx="8778115" cy="37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48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PRECISION STUDIE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791264" cy="4195481"/>
          </a:xfrm>
        </p:spPr>
        <p:txBody>
          <a:bodyPr/>
          <a:lstStyle/>
          <a:p>
            <a:r>
              <a:rPr lang="de-DE" dirty="0" smtClean="0"/>
              <a:t>MÄNNER &gt;18, N = 500</a:t>
            </a:r>
          </a:p>
          <a:p>
            <a:r>
              <a:rPr lang="de-DE" dirty="0" smtClean="0"/>
              <a:t>KLNISCH VERDACHT </a:t>
            </a:r>
            <a:r>
              <a:rPr lang="de-DE" dirty="0"/>
              <a:t>PCA (STADIUM ≤ </a:t>
            </a:r>
            <a:r>
              <a:rPr lang="de-DE" dirty="0" smtClean="0"/>
              <a:t>T2) UND EMPFEHLUNG ZUR </a:t>
            </a:r>
            <a:r>
              <a:rPr lang="de-DE" dirty="0" err="1" smtClean="0"/>
              <a:t>Bx</a:t>
            </a:r>
            <a:endParaRPr lang="de-DE" dirty="0" smtClean="0"/>
          </a:p>
          <a:p>
            <a:r>
              <a:rPr lang="de-DE" dirty="0"/>
              <a:t>PSA </a:t>
            </a:r>
            <a:r>
              <a:rPr lang="de-DE" dirty="0" smtClean="0"/>
              <a:t>≤ 20ng/ml LETZTE 3 MON.</a:t>
            </a:r>
          </a:p>
          <a:p>
            <a:r>
              <a:rPr lang="de-DE" dirty="0" smtClean="0"/>
              <a:t>KEIN BIOPSIE ZUVOR</a:t>
            </a:r>
          </a:p>
          <a:p>
            <a:endParaRPr lang="de-DE" dirty="0"/>
          </a:p>
          <a:p>
            <a:r>
              <a:rPr lang="de-DE" dirty="0" smtClean="0"/>
              <a:t>RADOMIZIERT </a:t>
            </a:r>
          </a:p>
          <a:p>
            <a:pPr lvl="1"/>
            <a:r>
              <a:rPr lang="de-DE" dirty="0" smtClean="0"/>
              <a:t>250 MR-MRT MIT ODER OHNE TARGETED-BX</a:t>
            </a:r>
          </a:p>
          <a:p>
            <a:pPr lvl="1"/>
            <a:r>
              <a:rPr lang="de-DE" dirty="0" smtClean="0"/>
              <a:t>250 STANDARD 12-STANZ TRUS-BX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267" y="2052918"/>
            <a:ext cx="2960585" cy="46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78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PRECISION STUDIE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PRIMÄRES OUTCOME</a:t>
            </a:r>
          </a:p>
          <a:p>
            <a:pPr lvl="1"/>
            <a:r>
              <a:rPr lang="de-DE" sz="2400" dirty="0" smtClean="0"/>
              <a:t>ERKENNUNGSRATE KLINISCH SIGNIFIKANTES PCA</a:t>
            </a:r>
          </a:p>
          <a:p>
            <a:r>
              <a:rPr lang="de-DE" sz="2400" dirty="0" smtClean="0"/>
              <a:t>SEKUNDÄRES OUTCOM</a:t>
            </a:r>
          </a:p>
          <a:p>
            <a:pPr lvl="1"/>
            <a:r>
              <a:rPr lang="de-DE" sz="2400" dirty="0" smtClean="0"/>
              <a:t>ERKENNUNGSRATE KLINISCH NICHT SIGNIFIKANTES PCA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4888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PCA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13" y="1688841"/>
            <a:ext cx="7295979" cy="481492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6111" y="1089521"/>
            <a:ext cx="563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ECIS - European Cancer Information </a:t>
            </a:r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System 2018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27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PRECISION STUDIE</a:t>
            </a:r>
            <a:br>
              <a:rPr lang="de-DE" dirty="0" smtClean="0"/>
            </a:br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28% DER MÄNNER MIT NEGATIVEM MP-MRT =&gt; KEINE BIOPSIE</a:t>
            </a:r>
          </a:p>
          <a:p>
            <a:pPr lvl="1"/>
            <a:r>
              <a:rPr lang="de-DE" sz="2400" dirty="0" smtClean="0"/>
              <a:t>VERLEICHBAR MIT PROMIS-STUDIE 27%</a:t>
            </a:r>
          </a:p>
          <a:p>
            <a:r>
              <a:rPr lang="de-DE" sz="2400" dirty="0" smtClean="0"/>
              <a:t>38% KLINISCH SIG. PCA 			MR-TARGETED BX</a:t>
            </a:r>
          </a:p>
          <a:p>
            <a:r>
              <a:rPr lang="de-DE" sz="2400" dirty="0" smtClean="0"/>
              <a:t>26% KLINISCH SIG. PCA 			STANDARD TRUS-BX</a:t>
            </a:r>
          </a:p>
          <a:p>
            <a:r>
              <a:rPr lang="de-DE" sz="2400" dirty="0" smtClean="0"/>
              <a:t>9% KLINISCH NICHT SIG. PCA		MR-TARGETED BX</a:t>
            </a:r>
          </a:p>
          <a:p>
            <a:r>
              <a:rPr lang="de-DE" sz="2400" dirty="0" smtClean="0"/>
              <a:t>22% </a:t>
            </a:r>
            <a:r>
              <a:rPr lang="de-DE" sz="2400" dirty="0"/>
              <a:t>KLINISCH </a:t>
            </a:r>
            <a:r>
              <a:rPr lang="de-DE" sz="2400" dirty="0" smtClean="0"/>
              <a:t>NICHT SIG</a:t>
            </a:r>
            <a:r>
              <a:rPr lang="de-DE" sz="2400" dirty="0"/>
              <a:t>. PCA 	</a:t>
            </a:r>
            <a:r>
              <a:rPr lang="de-DE" sz="2400" dirty="0" smtClean="0"/>
              <a:t>STANDARD </a:t>
            </a:r>
            <a:r>
              <a:rPr lang="de-DE" sz="2400" dirty="0"/>
              <a:t>TRUS-BX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298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6456"/>
          </a:xfrm>
        </p:spPr>
        <p:txBody>
          <a:bodyPr/>
          <a:lstStyle/>
          <a:p>
            <a:r>
              <a:rPr lang="de-DE" dirty="0" smtClean="0"/>
              <a:t>PRECISION STUDIE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500" y="1548104"/>
            <a:ext cx="6399944" cy="47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3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12" y="1335023"/>
            <a:ext cx="3356618" cy="33447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Pinkushion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Targe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2304" y="2546081"/>
            <a:ext cx="4446146" cy="2590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087" y="3694175"/>
            <a:ext cx="4450726" cy="26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7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PCA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3393" y="1782330"/>
            <a:ext cx="9524255" cy="4329221"/>
          </a:xfrm>
        </p:spPr>
        <p:txBody>
          <a:bodyPr/>
          <a:lstStyle/>
          <a:p>
            <a:r>
              <a:rPr lang="de-CH" dirty="0" smtClean="0"/>
              <a:t>~22% ALLER KARZINOME MÄNNER</a:t>
            </a:r>
          </a:p>
          <a:p>
            <a:r>
              <a:rPr lang="de-CH" dirty="0" smtClean="0"/>
              <a:t>2. HÄUFIGST LETALES KARZINOM MÄNNER</a:t>
            </a:r>
          </a:p>
          <a:p>
            <a:r>
              <a:rPr lang="de-CH" dirty="0" smtClean="0"/>
              <a:t>1/7 DER MÄNNER ERKRANKEN</a:t>
            </a:r>
          </a:p>
          <a:p>
            <a:r>
              <a:rPr lang="de-CH" dirty="0" smtClean="0"/>
              <a:t>10% MORTALITÄT</a:t>
            </a:r>
          </a:p>
          <a:p>
            <a:r>
              <a:rPr lang="de-CH" dirty="0" smtClean="0"/>
              <a:t>HISTOLOGIE: </a:t>
            </a:r>
          </a:p>
          <a:p>
            <a:pPr lvl="1"/>
            <a:r>
              <a:rPr lang="de-CH" dirty="0" err="1" smtClean="0"/>
              <a:t>Adenocarcinom</a:t>
            </a:r>
            <a:r>
              <a:rPr lang="de-CH" dirty="0" smtClean="0"/>
              <a:t> am häufigsten ~ 90%</a:t>
            </a:r>
          </a:p>
          <a:p>
            <a:pPr lvl="1"/>
            <a:r>
              <a:rPr lang="de-CH" dirty="0" err="1" smtClean="0"/>
              <a:t>Ductales</a:t>
            </a:r>
            <a:r>
              <a:rPr lang="de-CH" dirty="0" smtClean="0"/>
              <a:t> </a:t>
            </a:r>
            <a:r>
              <a:rPr lang="de-CH" dirty="0" err="1" smtClean="0"/>
              <a:t>Ca</a:t>
            </a:r>
            <a:r>
              <a:rPr lang="de-CH" dirty="0" smtClean="0"/>
              <a:t>, SC-</a:t>
            </a:r>
            <a:r>
              <a:rPr lang="de-CH" dirty="0" err="1" smtClean="0"/>
              <a:t>Ca</a:t>
            </a:r>
            <a:r>
              <a:rPr lang="de-CH" dirty="0" smtClean="0"/>
              <a:t>, </a:t>
            </a:r>
            <a:r>
              <a:rPr lang="de-CH" dirty="0" err="1" smtClean="0"/>
              <a:t>Transitionalzell</a:t>
            </a:r>
            <a:r>
              <a:rPr lang="de-CH" dirty="0" smtClean="0"/>
              <a:t>-Ca. , </a:t>
            </a:r>
            <a:r>
              <a:rPr lang="de-CH" dirty="0" err="1" smtClean="0"/>
              <a:t>Carcinosarcom</a:t>
            </a:r>
            <a:r>
              <a:rPr lang="de-CH" dirty="0" smtClean="0"/>
              <a:t>, </a:t>
            </a:r>
            <a:r>
              <a:rPr lang="de-CH" dirty="0" err="1" smtClean="0"/>
              <a:t>Neuroendorcrine</a:t>
            </a:r>
            <a:r>
              <a:rPr lang="de-CH" dirty="0" smtClean="0"/>
              <a:t> Form, Nicht differenzierte Form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453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GLEASON SCORE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PATHOLOGISCHE EINTEILUNG 1 </a:t>
            </a:r>
            <a:r>
              <a:rPr lang="de-CH" dirty="0" smtClean="0">
                <a:sym typeface="Wingdings" panose="05000000000000000000" pitchFamily="2" charset="2"/>
              </a:rPr>
              <a:t> - 5 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ADDITION HÄUFIGSTE UND AM SCHLECHTESTEN DIFFERENZIERTE GRAD</a:t>
            </a:r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1 + 1 = 2 </a:t>
            </a:r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5 + 5 = 10 </a:t>
            </a:r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3 + 3 = 6 KEINE KLINISCH SIGNIFIKATES KARZINOM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AKTUELL GOLDSTANDARD FÜR THERAPIE UND PROGNOSE</a:t>
            </a:r>
          </a:p>
        </p:txBody>
      </p:sp>
    </p:spTree>
    <p:extLst>
      <p:ext uri="{BB962C8B-B14F-4D97-AF65-F5344CB8AC3E}">
        <p14:creationId xmlns:p14="http://schemas.microsoft.com/office/powerpoint/2010/main" val="355054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PCA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KLINISCH NICHT SIGNIFIKANT</a:t>
            </a:r>
          </a:p>
          <a:p>
            <a:pPr lvl="1"/>
            <a:r>
              <a:rPr lang="de-CH" dirty="0" smtClean="0"/>
              <a:t>GLEASON &lt;= 3+3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KLINISCH SIGNIFIKANT DEFNIERT</a:t>
            </a:r>
          </a:p>
          <a:p>
            <a:pPr lvl="1"/>
            <a:r>
              <a:rPr lang="de-CH" dirty="0" smtClean="0"/>
              <a:t>TÖTLICHE GEFAHR ODER</a:t>
            </a:r>
          </a:p>
          <a:p>
            <a:pPr lvl="1"/>
            <a:r>
              <a:rPr lang="de-CH" dirty="0" smtClean="0"/>
              <a:t>VOLUM LEITTUMOR  &gt; 0.5 ml ODER</a:t>
            </a:r>
          </a:p>
          <a:p>
            <a:pPr lvl="1"/>
            <a:r>
              <a:rPr lang="de-CH" dirty="0" smtClean="0"/>
              <a:t>GLEASON SCORE &gt; = 4 ODER</a:t>
            </a:r>
          </a:p>
          <a:p>
            <a:pPr lvl="1"/>
            <a:r>
              <a:rPr lang="de-CH" dirty="0" smtClean="0"/>
              <a:t>EXTRAPROSTATISCHE INFILTRATION / METASTASIERUNG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490298" y="6108970"/>
            <a:ext cx="24513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Bott SR, et al. BJU </a:t>
            </a:r>
            <a:r>
              <a:rPr lang="de-CH" sz="1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</a:t>
            </a:r>
            <a:r>
              <a:rPr lang="de-CH" sz="1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2010; 1607-1611</a:t>
            </a:r>
            <a:endParaRPr lang="de-CH" sz="1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4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PROSTATAKARZINOM</a:t>
            </a:r>
            <a:br>
              <a:rPr lang="de-CH" dirty="0" smtClean="0"/>
            </a:br>
            <a:r>
              <a:rPr lang="de-CH" dirty="0" smtClean="0"/>
              <a:t>PROBLEME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SERUM PSA ALS SCREENING -&gt; ÜBERBEHANDELUNG VON NICHT SIGNIFIKANTEN PCA</a:t>
            </a:r>
          </a:p>
          <a:p>
            <a:endParaRPr lang="de-CH" dirty="0" smtClean="0"/>
          </a:p>
          <a:p>
            <a:r>
              <a:rPr lang="de-CH" dirty="0" smtClean="0"/>
              <a:t>VERZÖGERUNG DER DIAGNOSTIK BEI SIGNIFIKANTEM PCA</a:t>
            </a:r>
          </a:p>
          <a:p>
            <a:pPr lvl="1"/>
            <a:r>
              <a:rPr lang="de-CH" dirty="0" smtClean="0"/>
              <a:t>SYSTEMATISCHE TRUS-BX VERPASST ~1/3 DER TUMORE</a:t>
            </a:r>
          </a:p>
          <a:p>
            <a:pPr lvl="1"/>
            <a:r>
              <a:rPr lang="de-CH" dirty="0" smtClean="0"/>
              <a:t>SYSTEMATISCHE TRUS-BX &lt;&lt;&lt; GLEASON SCORES UM 30-40%</a:t>
            </a:r>
          </a:p>
          <a:p>
            <a:pPr lvl="1"/>
            <a:endParaRPr lang="de-CH" dirty="0" smtClean="0"/>
          </a:p>
          <a:p>
            <a:r>
              <a:rPr lang="de-CH" dirty="0" smtClean="0"/>
              <a:t>PCA KLINISCH 20-25% &lt;&lt; GLEASON SCORE NACH PROSTATEKTOMIE</a:t>
            </a:r>
          </a:p>
          <a:p>
            <a:pPr lvl="1"/>
            <a:endParaRPr lang="de-CH" dirty="0" smtClean="0"/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975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PCA</a:t>
            </a:r>
            <a:br>
              <a:rPr lang="de-CH" dirty="0" smtClean="0"/>
            </a:br>
            <a:r>
              <a:rPr lang="de-CH" dirty="0" smtClean="0"/>
              <a:t>PROBLEME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¼ DER PATIENTEN IN ACTIVE SURVEILLANCE HABEN EINEN SIGNIFIKANTEN TUMOR</a:t>
            </a:r>
          </a:p>
          <a:p>
            <a:endParaRPr lang="de-CH" dirty="0" smtClean="0"/>
          </a:p>
          <a:p>
            <a:pPr lvl="1"/>
            <a:r>
              <a:rPr lang="de-CH" dirty="0" smtClean="0"/>
              <a:t>UNTERSCHÄTZT IN SYSTEMAITSHCE TRUS-BX</a:t>
            </a:r>
          </a:p>
          <a:p>
            <a:pPr lvl="1"/>
            <a:r>
              <a:rPr lang="de-CH" dirty="0" smtClean="0"/>
              <a:t>3-5% MORTALITÄT IN 15 JAHREN (METASTASEN)</a:t>
            </a:r>
          </a:p>
          <a:p>
            <a:pPr lvl="1"/>
            <a:r>
              <a:rPr lang="de-CH" dirty="0" smtClean="0"/>
              <a:t>BIOCHEMISCH REZIDIV: </a:t>
            </a:r>
          </a:p>
          <a:p>
            <a:pPr lvl="2"/>
            <a:r>
              <a:rPr lang="de-CH" dirty="0" smtClean="0"/>
              <a:t>PAS-ANSTIEG NACH PROSTATEKTOMIE</a:t>
            </a:r>
          </a:p>
          <a:p>
            <a:pPr lvl="3"/>
            <a:r>
              <a:rPr lang="de-CH" dirty="0" smtClean="0"/>
              <a:t>LOKAL, METASTASE?</a:t>
            </a:r>
          </a:p>
          <a:p>
            <a:pPr lvl="1"/>
            <a:endParaRPr lang="de-CH" dirty="0" smtClean="0"/>
          </a:p>
          <a:p>
            <a:pPr lvl="1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217835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786</Words>
  <Application>Microsoft Office PowerPoint</Application>
  <PresentationFormat>Breitbild</PresentationFormat>
  <Paragraphs>172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Century Gothic</vt:lpstr>
      <vt:lpstr>Wingdings</vt:lpstr>
      <vt:lpstr>Wingdings 3</vt:lpstr>
      <vt:lpstr>Ion</vt:lpstr>
      <vt:lpstr>Diagnostik der Prostata</vt:lpstr>
      <vt:lpstr>Übersicht</vt:lpstr>
      <vt:lpstr>PROSTATAKARZINOM (PCA)</vt:lpstr>
      <vt:lpstr>PCA</vt:lpstr>
      <vt:lpstr>PCA</vt:lpstr>
      <vt:lpstr>GLEASON SCORE</vt:lpstr>
      <vt:lpstr>PCA</vt:lpstr>
      <vt:lpstr>PROSTATAKARZINOM PROBLEME</vt:lpstr>
      <vt:lpstr>PCA PROBLEME</vt:lpstr>
      <vt:lpstr>PCA</vt:lpstr>
      <vt:lpstr>SYSTEMATISCHE TRUS-Bx</vt:lpstr>
      <vt:lpstr>PowerPoint-Präsentation</vt:lpstr>
      <vt:lpstr>TRANSPERINEAL GRID BIOPSY</vt:lpstr>
      <vt:lpstr>PowerPoint-Präsentation</vt:lpstr>
      <vt:lpstr>PI-RADS V2 ACR MULTIPARAMETRISCHE MRT</vt:lpstr>
      <vt:lpstr>MP-MRT TECHNIK</vt:lpstr>
      <vt:lpstr>MP-MRT AUSWERTUNG TRANSITIONAL-ZONE</vt:lpstr>
      <vt:lpstr>MP-MRT AUSWERTUNG PERIPHERE ZONE</vt:lpstr>
      <vt:lpstr>MP-MRT  BEFUND PI-RADS V2</vt:lpstr>
      <vt:lpstr>PowerPoint-Präsentation</vt:lpstr>
      <vt:lpstr>PROMIS STUDIE </vt:lpstr>
      <vt:lpstr>PROMIS STUDIE</vt:lpstr>
      <vt:lpstr>PROMIS STUDIE</vt:lpstr>
      <vt:lpstr>PROMIS STUDIE </vt:lpstr>
      <vt:lpstr>PROMIS STUDIE </vt:lpstr>
      <vt:lpstr>PROMIS STUDIE </vt:lpstr>
      <vt:lpstr>PROMIS STUDIE RESULTATE MR-MRT</vt:lpstr>
      <vt:lpstr>PROMIS STUDIE MR-MRT VS. TPM-/TRUS-bX</vt:lpstr>
      <vt:lpstr>PROMIS STUDIE</vt:lpstr>
      <vt:lpstr>MP-MRT ACTIVE SURVEILLANCE</vt:lpstr>
      <vt:lpstr>LIMITATIONEN MP-MRT</vt:lpstr>
      <vt:lpstr>INDIKATIONEN MP-MRT</vt:lpstr>
      <vt:lpstr>PowerPoint-Präsentation</vt:lpstr>
      <vt:lpstr>TRUS FUSION MP-MRT</vt:lpstr>
      <vt:lpstr>MR-GUIDED BX</vt:lpstr>
      <vt:lpstr>MR-GUIDED BX</vt:lpstr>
      <vt:lpstr>PRostate Evaluation for Clinically Important Disease: Sampling Using Image-guidance Or Not? (PRECISION)</vt:lpstr>
      <vt:lpstr>PRECISION STUDIE</vt:lpstr>
      <vt:lpstr>PRECISION STUDIE</vt:lpstr>
      <vt:lpstr>PRECISION STUDIE ZUSAMMENFASSUNG</vt:lpstr>
      <vt:lpstr>PRECISION STUDIE</vt:lpstr>
      <vt:lpstr>Pinkushion to Targe</vt:lpstr>
    </vt:vector>
  </TitlesOfParts>
  <Company>Rodiag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 der Prostata</dc:title>
  <dc:creator>Pourtehrani Payam</dc:creator>
  <cp:lastModifiedBy>Microsoft</cp:lastModifiedBy>
  <cp:revision>61</cp:revision>
  <dcterms:created xsi:type="dcterms:W3CDTF">2018-05-22T06:13:53Z</dcterms:created>
  <dcterms:modified xsi:type="dcterms:W3CDTF">2018-06-03T11:08:58Z</dcterms:modified>
</cp:coreProperties>
</file>